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7" r:id="rId1"/>
  </p:sldMasterIdLst>
  <p:sldIdLst>
    <p:sldId id="256" r:id="rId2"/>
    <p:sldId id="257" r:id="rId3"/>
    <p:sldId id="258" r:id="rId4"/>
    <p:sldId id="268" r:id="rId5"/>
    <p:sldId id="259" r:id="rId6"/>
    <p:sldId id="260" r:id="rId7"/>
    <p:sldId id="261" r:id="rId8"/>
    <p:sldId id="262" r:id="rId9"/>
    <p:sldId id="263" r:id="rId10"/>
    <p:sldId id="266" r:id="rId11"/>
    <p:sldId id="264" r:id="rId12"/>
    <p:sldId id="265" r:id="rId13"/>
    <p:sldId id="26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6071"/>
    <a:srgbClr val="1F2737"/>
    <a:srgbClr val="163853"/>
    <a:srgbClr val="454957"/>
    <a:srgbClr val="0C0E33"/>
    <a:srgbClr val="F1EBD0"/>
    <a:srgbClr val="205BAB"/>
    <a:srgbClr val="1D3B9F"/>
    <a:srgbClr val="05103D"/>
    <a:srgbClr val="22262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87" d="100"/>
          <a:sy n="87" d="100"/>
        </p:scale>
        <p:origin x="69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223193764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C132D04-D4DC-4764-A8E9-0B3DF692AF77}"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3036481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9434928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420003878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131469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328168846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40128438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AC298-A609-4F4A-8620-3740666A0B1C}"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extLst>
      <p:ext uri="{BB962C8B-B14F-4D97-AF65-F5344CB8AC3E}">
        <p14:creationId xmlns:p14="http://schemas.microsoft.com/office/powerpoint/2010/main" val="8836153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3496548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29086498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C132D04-D4DC-4764-A8E9-0B3DF692AF77}" type="datetimeFigureOut">
              <a:rPr lang="en-US" smtClean="0"/>
              <a:t>5/28/2019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4812376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C132D04-D4DC-4764-A8E9-0B3DF692AF77}"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20086343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C132D04-D4DC-4764-A8E9-0B3DF692AF77}" type="datetimeFigureOut">
              <a:rPr lang="en-US" smtClean="0"/>
              <a:t>5/28/2019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39764116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C132D04-D4DC-4764-A8E9-0B3DF692AF77}" type="datetimeFigureOut">
              <a:rPr lang="en-US" smtClean="0"/>
              <a:t>5/28/2019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242498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6C132D04-D4DC-4764-A8E9-0B3DF692AF77}" type="datetimeFigureOut">
              <a:rPr lang="en-US" smtClean="0"/>
              <a:t>5/28/2019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3826666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C132D04-D4DC-4764-A8E9-0B3DF692AF77}"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8877826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6C132D04-D4DC-4764-A8E9-0B3DF692AF77}" type="datetimeFigureOut">
              <a:rPr lang="en-US" smtClean="0"/>
              <a:t>5/28/2019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1AC298-A609-4F4A-8620-3740666A0B1C}" type="slidenum">
              <a:rPr lang="en-US" smtClean="0"/>
              <a:t>‹#›</a:t>
            </a:fld>
            <a:endParaRPr lang="en-US"/>
          </a:p>
        </p:txBody>
      </p:sp>
    </p:spTree>
    <p:extLst>
      <p:ext uri="{BB962C8B-B14F-4D97-AF65-F5344CB8AC3E}">
        <p14:creationId xmlns:p14="http://schemas.microsoft.com/office/powerpoint/2010/main" val="1945766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C132D04-D4DC-4764-A8E9-0B3DF692AF77}" type="datetimeFigureOut">
              <a:rPr lang="en-US" smtClean="0"/>
              <a:t>5/28/2019</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01AC298-A609-4F4A-8620-3740666A0B1C}" type="slidenum">
              <a:rPr lang="en-US" smtClean="0"/>
              <a:t>‹#›</a:t>
            </a:fld>
            <a:endParaRPr lang="en-US"/>
          </a:p>
        </p:txBody>
      </p:sp>
    </p:spTree>
    <p:extLst>
      <p:ext uri="{BB962C8B-B14F-4D97-AF65-F5344CB8AC3E}">
        <p14:creationId xmlns:p14="http://schemas.microsoft.com/office/powerpoint/2010/main" val="515697363"/>
      </p:ext>
    </p:extLst>
  </p:cSld>
  <p:clrMap bg1="dk1" tx1="lt1" bg2="dk2" tx2="lt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 id="2147483720" r:id="rId13"/>
    <p:sldLayoutId id="2147483721" r:id="rId14"/>
    <p:sldLayoutId id="2147483722" r:id="rId15"/>
    <p:sldLayoutId id="2147483723" r:id="rId16"/>
    <p:sldLayoutId id="2147483724"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Big_Bang" TargetMode="External"/><Relationship Id="rId13" Type="http://schemas.openxmlformats.org/officeDocument/2006/relationships/hyperlink" Target="https://en.wikipedia.org/wiki/Dark_matter" TargetMode="External"/><Relationship Id="rId3" Type="http://schemas.openxmlformats.org/officeDocument/2006/relationships/hyperlink" Target="https://de.wikipedia.org/wiki/Mark_Vogelsberger" TargetMode="External"/><Relationship Id="rId7" Type="http://schemas.openxmlformats.org/officeDocument/2006/relationships/hyperlink" Target="https://en.wikipedia.org/wiki/Chronology_of_the_universe" TargetMode="External"/><Relationship Id="rId12" Type="http://schemas.openxmlformats.org/officeDocument/2006/relationships/hyperlink" Target="https://en.wikipedia.org/wiki/Galaxy_formation" TargetMode="External"/><Relationship Id="rId2" Type="http://schemas.openxmlformats.org/officeDocument/2006/relationships/image" Target="../media/image5.jpg"/><Relationship Id="rId1" Type="http://schemas.openxmlformats.org/officeDocument/2006/relationships/slideLayout" Target="../slideLayouts/slideLayout2.xml"/><Relationship Id="rId6" Type="http://schemas.openxmlformats.org/officeDocument/2006/relationships/hyperlink" Target="https://en.wikipedia.org/wiki/Simulations" TargetMode="External"/><Relationship Id="rId11" Type="http://schemas.openxmlformats.org/officeDocument/2006/relationships/hyperlink" Target="https://en.wikipedia.org/wiki/Universe" TargetMode="External"/><Relationship Id="rId5" Type="http://schemas.openxmlformats.org/officeDocument/2006/relationships/hyperlink" Target="https://en.wikipedia.org/wiki/Cosmology" TargetMode="External"/><Relationship Id="rId10" Type="http://schemas.openxmlformats.org/officeDocument/2006/relationships/hyperlink" Target="https://en.wikipedia.org/wiki/Observable_universe" TargetMode="External"/><Relationship Id="rId4" Type="http://schemas.openxmlformats.org/officeDocument/2006/relationships/hyperlink" Target="https://en.wikipedia.org/wiki/Cosmic_web" TargetMode="External"/><Relationship Id="rId9" Type="http://schemas.openxmlformats.org/officeDocument/2006/relationships/hyperlink" Target="https://en.wikipedia.org/wiki/Age_of_the_universe" TargetMode="External"/><Relationship Id="rId14" Type="http://schemas.openxmlformats.org/officeDocument/2006/relationships/hyperlink" Target="https://en.wikipedia.org/wiki/Dark_energy"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8" name="TextBox 17"/>
          <p:cNvSpPr txBox="1"/>
          <p:nvPr/>
        </p:nvSpPr>
        <p:spPr>
          <a:xfrm>
            <a:off x="165253" y="187287"/>
            <a:ext cx="4472848" cy="707886"/>
          </a:xfrm>
          <a:prstGeom prst="rect">
            <a:avLst/>
          </a:prstGeom>
          <a:gradFill flip="none" rotWithShape="1">
            <a:gsLst>
              <a:gs pos="0">
                <a:srgbClr val="1B6C32">
                  <a:shade val="30000"/>
                  <a:satMod val="115000"/>
                </a:srgbClr>
              </a:gs>
              <a:gs pos="50000">
                <a:srgbClr val="1B6C32">
                  <a:shade val="67500"/>
                  <a:satMod val="115000"/>
                </a:srgbClr>
              </a:gs>
              <a:gs pos="100000">
                <a:srgbClr val="1B6C32">
                  <a:shade val="100000"/>
                  <a:satMod val="115000"/>
                </a:srgbClr>
              </a:gs>
            </a:gsLst>
            <a:lin ang="5400000" scaled="1"/>
            <a:tileRect/>
          </a:gradFill>
          <a:ln>
            <a:solidFill>
              <a:schemeClr val="accent4">
                <a:lumMod val="60000"/>
                <a:lumOff val="40000"/>
              </a:schemeClr>
            </a:solidFill>
          </a:ln>
        </p:spPr>
        <p:txBody>
          <a:bodyPr wrap="square" rtlCol="0">
            <a:spAutoFit/>
          </a:bodyPr>
          <a:lstStyle/>
          <a:p>
            <a:pPr algn="ctr"/>
            <a:r>
              <a:rPr lang="en-US" sz="4000" b="1" dirty="0" smtClean="0"/>
              <a:t>Simulation Theory</a:t>
            </a:r>
            <a:endParaRPr lang="en-US" sz="4000" b="1" dirty="0"/>
          </a:p>
        </p:txBody>
      </p:sp>
      <p:sp>
        <p:nvSpPr>
          <p:cNvPr id="27" name="TextBox 26"/>
          <p:cNvSpPr txBox="1"/>
          <p:nvPr/>
        </p:nvSpPr>
        <p:spPr>
          <a:xfrm>
            <a:off x="154236" y="1000002"/>
            <a:ext cx="4483865" cy="4832092"/>
          </a:xfrm>
          <a:prstGeom prst="rect">
            <a:avLst/>
          </a:prstGeom>
          <a:gradFill flip="none" rotWithShape="1">
            <a:gsLst>
              <a:gs pos="0">
                <a:srgbClr val="1B6C32">
                  <a:shade val="30000"/>
                  <a:satMod val="115000"/>
                </a:srgbClr>
              </a:gs>
              <a:gs pos="50000">
                <a:srgbClr val="1B6C32">
                  <a:shade val="67500"/>
                  <a:satMod val="115000"/>
                </a:srgbClr>
              </a:gs>
              <a:gs pos="100000">
                <a:srgbClr val="1B6C32">
                  <a:shade val="100000"/>
                  <a:satMod val="115000"/>
                </a:srgbClr>
              </a:gs>
            </a:gsLst>
            <a:lin ang="16200000" scaled="1"/>
            <a:tileRect/>
          </a:gradFill>
          <a:ln>
            <a:solidFill>
              <a:schemeClr val="accent4">
                <a:lumMod val="60000"/>
                <a:lumOff val="40000"/>
              </a:schemeClr>
            </a:solidFill>
          </a:ln>
        </p:spPr>
        <p:txBody>
          <a:bodyPr wrap="square" rtlCol="0">
            <a:spAutoFit/>
          </a:bodyPr>
          <a:lstStyle/>
          <a:p>
            <a:r>
              <a:rPr lang="en-US" sz="2200" dirty="0" smtClean="0">
                <a:cs typeface="Times New Roman" panose="02020603050405020304" pitchFamily="18" charset="0"/>
              </a:rPr>
              <a:t>I hope you don’t think that I have truly gone mad. </a:t>
            </a:r>
          </a:p>
          <a:p>
            <a:endParaRPr lang="en-US" sz="2200" dirty="0" smtClean="0">
              <a:cs typeface="Times New Roman" panose="02020603050405020304" pitchFamily="18" charset="0"/>
            </a:endParaRPr>
          </a:p>
          <a:p>
            <a:r>
              <a:rPr lang="en-US" sz="2200" dirty="0" smtClean="0">
                <a:cs typeface="Times New Roman" panose="02020603050405020304" pitchFamily="18" charset="0"/>
              </a:rPr>
              <a:t>The Simulation Theory or hypothesis focuses on the fact that there is a 0.00000000001 percent or less chance that we are in a simulation and if that argument is true then whether we can prove it or not. </a:t>
            </a:r>
          </a:p>
          <a:p>
            <a:endParaRPr lang="en-US" sz="2200" dirty="0">
              <a:cs typeface="Times New Roman" panose="02020603050405020304" pitchFamily="18" charset="0"/>
            </a:endParaRPr>
          </a:p>
          <a:p>
            <a:r>
              <a:rPr lang="en-US" sz="2200" dirty="0" smtClean="0">
                <a:cs typeface="Times New Roman" panose="02020603050405020304" pitchFamily="18" charset="0"/>
              </a:rPr>
              <a:t>We are trying to do the same thing over here which I will explain you in next 15 minutes</a:t>
            </a:r>
          </a:p>
          <a:p>
            <a:endParaRPr lang="en-US" sz="2200" dirty="0">
              <a:cs typeface="Times New Roman" panose="02020603050405020304" pitchFamily="18" charset="0"/>
            </a:endParaRPr>
          </a:p>
        </p:txBody>
      </p:sp>
    </p:spTree>
    <p:extLst>
      <p:ext uri="{BB962C8B-B14F-4D97-AF65-F5344CB8AC3E}">
        <p14:creationId xmlns:p14="http://schemas.microsoft.com/office/powerpoint/2010/main" val="2684747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r="11806"/>
          <a:stretch/>
        </p:blipFill>
        <p:spPr>
          <a:xfrm>
            <a:off x="0" y="0"/>
            <a:ext cx="12173640" cy="6858000"/>
          </a:xfrm>
          <a:prstGeom prst="rect">
            <a:avLst/>
          </a:prstGeom>
        </p:spPr>
      </p:pic>
      <p:sp>
        <p:nvSpPr>
          <p:cNvPr id="5" name="TextBox 4"/>
          <p:cNvSpPr txBox="1"/>
          <p:nvPr/>
        </p:nvSpPr>
        <p:spPr>
          <a:xfrm>
            <a:off x="6180462" y="143219"/>
            <a:ext cx="5838939"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smtClean="0"/>
              <a:t>Machine Learning Trainer</a:t>
            </a:r>
            <a:endParaRPr lang="en-US" sz="4000" b="1" dirty="0"/>
          </a:p>
        </p:txBody>
      </p:sp>
    </p:spTree>
    <p:extLst>
      <p:ext uri="{BB962C8B-B14F-4D97-AF65-F5344CB8AC3E}">
        <p14:creationId xmlns:p14="http://schemas.microsoft.com/office/powerpoint/2010/main" val="6346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r="1035"/>
          <a:stretch/>
        </p:blipFill>
        <p:spPr>
          <a:xfrm>
            <a:off x="0" y="0"/>
            <a:ext cx="12173639" cy="6858000"/>
          </a:xfrm>
          <a:prstGeom prst="rect">
            <a:avLst/>
          </a:prstGeom>
        </p:spPr>
      </p:pic>
      <p:sp>
        <p:nvSpPr>
          <p:cNvPr id="5" name="TextBox 4"/>
          <p:cNvSpPr txBox="1"/>
          <p:nvPr/>
        </p:nvSpPr>
        <p:spPr>
          <a:xfrm>
            <a:off x="6995711" y="143219"/>
            <a:ext cx="5023690"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smtClean="0"/>
              <a:t>Supported Commands</a:t>
            </a:r>
            <a:endParaRPr lang="en-US" sz="4000" b="1" dirty="0"/>
          </a:p>
        </p:txBody>
      </p:sp>
    </p:spTree>
    <p:extLst>
      <p:ext uri="{BB962C8B-B14F-4D97-AF65-F5344CB8AC3E}">
        <p14:creationId xmlns:p14="http://schemas.microsoft.com/office/powerpoint/2010/main" val="1092042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r="13496"/>
          <a:stretch/>
        </p:blipFill>
        <p:spPr>
          <a:xfrm>
            <a:off x="0" y="0"/>
            <a:ext cx="12184656" cy="6858000"/>
          </a:xfrm>
          <a:prstGeom prst="rect">
            <a:avLst/>
          </a:prstGeom>
        </p:spPr>
      </p:pic>
      <p:sp>
        <p:nvSpPr>
          <p:cNvPr id="5" name="TextBox 4"/>
          <p:cNvSpPr txBox="1"/>
          <p:nvPr/>
        </p:nvSpPr>
        <p:spPr>
          <a:xfrm>
            <a:off x="8516039" y="143219"/>
            <a:ext cx="3503362"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smtClean="0"/>
              <a:t>UML Support</a:t>
            </a:r>
            <a:endParaRPr lang="en-US" sz="4000" b="1" dirty="0"/>
          </a:p>
        </p:txBody>
      </p:sp>
    </p:spTree>
    <p:extLst>
      <p:ext uri="{BB962C8B-B14F-4D97-AF65-F5344CB8AC3E}">
        <p14:creationId xmlns:p14="http://schemas.microsoft.com/office/powerpoint/2010/main" val="1614424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p:cNvSpPr txBox="1"/>
          <p:nvPr/>
        </p:nvSpPr>
        <p:spPr>
          <a:xfrm>
            <a:off x="7855027" y="143219"/>
            <a:ext cx="4164374"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smtClean="0"/>
              <a:t>Matrix Decoding</a:t>
            </a:r>
            <a:endParaRPr lang="en-US" sz="4000" b="1" dirty="0"/>
          </a:p>
        </p:txBody>
      </p:sp>
    </p:spTree>
    <p:extLst>
      <p:ext uri="{BB962C8B-B14F-4D97-AF65-F5344CB8AC3E}">
        <p14:creationId xmlns:p14="http://schemas.microsoft.com/office/powerpoint/2010/main" val="3488074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 name="TextBox 4"/>
          <p:cNvSpPr txBox="1"/>
          <p:nvPr/>
        </p:nvSpPr>
        <p:spPr>
          <a:xfrm>
            <a:off x="165253" y="187287"/>
            <a:ext cx="4472848" cy="707886"/>
          </a:xfrm>
          <a:prstGeom prst="rect">
            <a:avLst/>
          </a:prstGeom>
          <a:gradFill flip="none" rotWithShape="1">
            <a:gsLst>
              <a:gs pos="0">
                <a:schemeClr val="accent2">
                  <a:lumMod val="75000"/>
                  <a:shade val="30000"/>
                  <a:satMod val="115000"/>
                </a:schemeClr>
              </a:gs>
              <a:gs pos="50000">
                <a:schemeClr val="accent2">
                  <a:lumMod val="75000"/>
                  <a:shade val="67500"/>
                  <a:satMod val="115000"/>
                </a:schemeClr>
              </a:gs>
              <a:gs pos="100000">
                <a:schemeClr val="accent2">
                  <a:lumMod val="75000"/>
                  <a:shade val="100000"/>
                  <a:satMod val="115000"/>
                </a:schemeClr>
              </a:gs>
            </a:gsLst>
            <a:lin ang="5400000" scaled="1"/>
            <a:tileRect/>
          </a:gradFill>
          <a:ln>
            <a:solidFill>
              <a:schemeClr val="accent2">
                <a:lumMod val="40000"/>
                <a:lumOff val="60000"/>
              </a:schemeClr>
            </a:solidFill>
          </a:ln>
        </p:spPr>
        <p:txBody>
          <a:bodyPr wrap="square" rtlCol="0">
            <a:spAutoFit/>
          </a:bodyPr>
          <a:lstStyle/>
          <a:p>
            <a:pPr algn="ctr"/>
            <a:r>
              <a:rPr lang="en-US" sz="4000" b="1" dirty="0" err="1" smtClean="0"/>
              <a:t>illustris</a:t>
            </a:r>
            <a:r>
              <a:rPr lang="en-US" sz="4000" b="1" dirty="0" smtClean="0"/>
              <a:t> Project</a:t>
            </a:r>
            <a:endParaRPr lang="en-US" sz="4000" b="1" dirty="0"/>
          </a:p>
        </p:txBody>
      </p:sp>
      <p:sp>
        <p:nvSpPr>
          <p:cNvPr id="6" name="TextBox 5"/>
          <p:cNvSpPr txBox="1"/>
          <p:nvPr/>
        </p:nvSpPr>
        <p:spPr>
          <a:xfrm>
            <a:off x="154236" y="1000002"/>
            <a:ext cx="4483865" cy="4801314"/>
          </a:xfrm>
          <a:prstGeom prst="rect">
            <a:avLst/>
          </a:prstGeom>
          <a:gradFill flip="none" rotWithShape="1">
            <a:gsLst>
              <a:gs pos="0">
                <a:schemeClr val="accent2">
                  <a:lumMod val="75000"/>
                  <a:shade val="30000"/>
                  <a:satMod val="115000"/>
                </a:schemeClr>
              </a:gs>
              <a:gs pos="50000">
                <a:schemeClr val="accent2">
                  <a:lumMod val="75000"/>
                  <a:shade val="67500"/>
                  <a:satMod val="115000"/>
                </a:schemeClr>
              </a:gs>
              <a:gs pos="100000">
                <a:schemeClr val="accent2">
                  <a:lumMod val="75000"/>
                  <a:shade val="100000"/>
                  <a:satMod val="115000"/>
                </a:schemeClr>
              </a:gs>
            </a:gsLst>
            <a:lin ang="16200000" scaled="1"/>
            <a:tileRect/>
          </a:gradFill>
          <a:ln>
            <a:solidFill>
              <a:schemeClr val="accent2">
                <a:lumMod val="40000"/>
                <a:lumOff val="60000"/>
              </a:schemeClr>
            </a:solidFill>
          </a:ln>
        </p:spPr>
        <p:txBody>
          <a:bodyPr wrap="square" rtlCol="0">
            <a:spAutoFit/>
          </a:bodyPr>
          <a:lstStyle/>
          <a:p>
            <a:r>
              <a:rPr lang="en-US" dirty="0"/>
              <a:t>The original </a:t>
            </a:r>
            <a:r>
              <a:rPr lang="en-US" dirty="0" err="1"/>
              <a:t>Illustris</a:t>
            </a:r>
            <a:r>
              <a:rPr lang="en-US" dirty="0"/>
              <a:t> project was carried out by </a:t>
            </a:r>
            <a:r>
              <a:rPr lang="en-US" dirty="0">
                <a:hlinkClick r:id="rId3" tooltip="de:Mark Vogelsberger"/>
              </a:rPr>
              <a:t>Mark </a:t>
            </a:r>
            <a:r>
              <a:rPr lang="en-US" dirty="0" err="1">
                <a:hlinkClick r:id="rId3" tooltip="de:Mark Vogelsberger"/>
              </a:rPr>
              <a:t>Vogelsberger</a:t>
            </a:r>
            <a:r>
              <a:rPr lang="en-US" dirty="0"/>
              <a:t> and collaborators as the first large-scale galaxy formation application of Volker </a:t>
            </a:r>
            <a:r>
              <a:rPr lang="en-US" dirty="0" err="1"/>
              <a:t>Springel's</a:t>
            </a:r>
            <a:r>
              <a:rPr lang="en-US" dirty="0"/>
              <a:t> novel </a:t>
            </a:r>
            <a:r>
              <a:rPr lang="en-US" dirty="0" err="1"/>
              <a:t>Arepo</a:t>
            </a:r>
            <a:r>
              <a:rPr lang="en-US" dirty="0"/>
              <a:t> code</a:t>
            </a:r>
          </a:p>
          <a:p>
            <a:r>
              <a:rPr lang="en-US" dirty="0"/>
              <a:t>The </a:t>
            </a:r>
            <a:r>
              <a:rPr lang="en-US" dirty="0" err="1"/>
              <a:t>Illustris</a:t>
            </a:r>
            <a:r>
              <a:rPr lang="en-US" dirty="0"/>
              <a:t> project includes </a:t>
            </a:r>
            <a:r>
              <a:rPr lang="en-US" dirty="0">
                <a:hlinkClick r:id="rId4" tooltip="Cosmic web"/>
              </a:rPr>
              <a:t>large-scale</a:t>
            </a:r>
            <a:r>
              <a:rPr lang="en-US" dirty="0"/>
              <a:t> </a:t>
            </a:r>
            <a:r>
              <a:rPr lang="en-US" dirty="0">
                <a:hlinkClick r:id="rId5" tooltip="Cosmology"/>
              </a:rPr>
              <a:t>cosmological</a:t>
            </a:r>
            <a:r>
              <a:rPr lang="en-US" dirty="0"/>
              <a:t> </a:t>
            </a:r>
            <a:r>
              <a:rPr lang="en-US" dirty="0">
                <a:hlinkClick r:id="rId6" tooltip="Simulations"/>
              </a:rPr>
              <a:t>simulations</a:t>
            </a:r>
            <a:r>
              <a:rPr lang="en-US" dirty="0"/>
              <a:t> of the </a:t>
            </a:r>
            <a:r>
              <a:rPr lang="en-US" dirty="0">
                <a:hlinkClick r:id="rId7" tooltip="Chronology of the universe"/>
              </a:rPr>
              <a:t>evolution of the universe</a:t>
            </a:r>
            <a:r>
              <a:rPr lang="en-US" dirty="0"/>
              <a:t>, spanning initial conditions of the </a:t>
            </a:r>
            <a:r>
              <a:rPr lang="en-US" dirty="0">
                <a:hlinkClick r:id="rId8" tooltip="Big Bang"/>
              </a:rPr>
              <a:t>Big Bang</a:t>
            </a:r>
            <a:r>
              <a:rPr lang="en-US" dirty="0"/>
              <a:t>, to the present day, </a:t>
            </a:r>
            <a:r>
              <a:rPr lang="en-US" dirty="0">
                <a:hlinkClick r:id="rId9" tooltip="Age of the universe"/>
              </a:rPr>
              <a:t>13.8 billion years</a:t>
            </a:r>
            <a:r>
              <a:rPr lang="en-US" dirty="0"/>
              <a:t> later. Modeling, based on the most precise data and calculations currently available, are compared to actual findings of the </a:t>
            </a:r>
            <a:r>
              <a:rPr lang="en-US" dirty="0">
                <a:hlinkClick r:id="rId10" tooltip="Observable universe"/>
              </a:rPr>
              <a:t>observable universe</a:t>
            </a:r>
            <a:r>
              <a:rPr lang="en-US" dirty="0"/>
              <a:t> in order to better understand the nature of the </a:t>
            </a:r>
            <a:r>
              <a:rPr lang="en-US" dirty="0">
                <a:hlinkClick r:id="rId11" tooltip="Universe"/>
              </a:rPr>
              <a:t>universe</a:t>
            </a:r>
            <a:r>
              <a:rPr lang="en-US" dirty="0"/>
              <a:t>, including </a:t>
            </a:r>
            <a:r>
              <a:rPr lang="en-US" dirty="0">
                <a:hlinkClick r:id="rId12" tooltip="Galaxy formation"/>
              </a:rPr>
              <a:t>galaxy formation</a:t>
            </a:r>
            <a:r>
              <a:rPr lang="en-US" dirty="0"/>
              <a:t>, </a:t>
            </a:r>
            <a:r>
              <a:rPr lang="en-US" dirty="0">
                <a:hlinkClick r:id="rId13" tooltip="Dark matter"/>
              </a:rPr>
              <a:t>dark matter</a:t>
            </a:r>
            <a:r>
              <a:rPr lang="en-US" dirty="0"/>
              <a:t> and </a:t>
            </a:r>
            <a:r>
              <a:rPr lang="en-US" dirty="0">
                <a:hlinkClick r:id="rId14" tooltip="Dark energy"/>
              </a:rPr>
              <a:t>dark energy</a:t>
            </a:r>
            <a:r>
              <a:rPr lang="en-US" dirty="0" smtClean="0"/>
              <a:t>.</a:t>
            </a:r>
          </a:p>
          <a:p>
            <a:endParaRPr lang="en-US" dirty="0"/>
          </a:p>
        </p:txBody>
      </p:sp>
    </p:spTree>
    <p:extLst>
      <p:ext uri="{BB962C8B-B14F-4D97-AF65-F5344CB8AC3E}">
        <p14:creationId xmlns:p14="http://schemas.microsoft.com/office/powerpoint/2010/main" val="3752984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prstClr val="black"/>
              <a:schemeClr val="bg2">
                <a:lumMod val="20000"/>
                <a:lumOff val="80000"/>
                <a:tint val="45000"/>
                <a:satMod val="400000"/>
              </a:schemeClr>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p:cNvSpPr txBox="1"/>
          <p:nvPr/>
        </p:nvSpPr>
        <p:spPr>
          <a:xfrm>
            <a:off x="154236" y="143219"/>
            <a:ext cx="4472848"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a:t>Universal Patterns</a:t>
            </a:r>
          </a:p>
        </p:txBody>
      </p:sp>
      <p:sp>
        <p:nvSpPr>
          <p:cNvPr id="8" name="TextBox 7"/>
          <p:cNvSpPr txBox="1"/>
          <p:nvPr/>
        </p:nvSpPr>
        <p:spPr>
          <a:xfrm>
            <a:off x="143219" y="955934"/>
            <a:ext cx="4483865" cy="5355312"/>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16200000" scaled="1"/>
            <a:tileRect/>
          </a:gradFill>
          <a:ln>
            <a:solidFill>
              <a:schemeClr val="bg2">
                <a:lumMod val="40000"/>
                <a:lumOff val="60000"/>
              </a:schemeClr>
            </a:solidFill>
          </a:ln>
        </p:spPr>
        <p:txBody>
          <a:bodyPr wrap="square" rtlCol="0">
            <a:spAutoFit/>
          </a:bodyPr>
          <a:lstStyle/>
          <a:p>
            <a:r>
              <a:rPr lang="en-US" dirty="0"/>
              <a:t>Patterns in nature are visible regularities of form found in the natural world. These patterns recur in different contexts and can sometimes be modelled mathematically. Natural patterns include symmetries, trees, spirals, meanders, waves, foams, tessellations, cracks and stripes. Early Greek philosophers studied pattern, with Plato, Pythagoras and Empedocles attempting to explain order in nature. The modern understanding of visible patterns developed gradually over time.</a:t>
            </a:r>
          </a:p>
          <a:p>
            <a:endParaRPr lang="en-US" dirty="0"/>
          </a:p>
          <a:p>
            <a:r>
              <a:rPr lang="en-US" dirty="0"/>
              <a:t>British mathematician Alan Turing predicted mechanisms of morphogenesis which give rise to patterns of spots and stripes. Hungarian biologist </a:t>
            </a:r>
            <a:r>
              <a:rPr lang="en-US" dirty="0" err="1"/>
              <a:t>Aristid</a:t>
            </a:r>
            <a:r>
              <a:rPr lang="en-US" dirty="0"/>
              <a:t> </a:t>
            </a:r>
            <a:r>
              <a:rPr lang="en-US" dirty="0" err="1"/>
              <a:t>Lindenmayer</a:t>
            </a:r>
            <a:r>
              <a:rPr lang="en-US" dirty="0"/>
              <a:t> and French American mathematician </a:t>
            </a:r>
            <a:r>
              <a:rPr lang="en-US" dirty="0" err="1"/>
              <a:t>Benoît</a:t>
            </a:r>
            <a:r>
              <a:rPr lang="en-US" dirty="0"/>
              <a:t> Mandelbrot showed how the mathematics of fractals could create plant growth patterns.</a:t>
            </a:r>
          </a:p>
        </p:txBody>
      </p:sp>
    </p:spTree>
    <p:extLst>
      <p:ext uri="{BB962C8B-B14F-4D97-AF65-F5344CB8AC3E}">
        <p14:creationId xmlns:p14="http://schemas.microsoft.com/office/powerpoint/2010/main" val="3680992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7" name="TextBox 6"/>
          <p:cNvSpPr txBox="1"/>
          <p:nvPr/>
        </p:nvSpPr>
        <p:spPr>
          <a:xfrm>
            <a:off x="154236" y="143219"/>
            <a:ext cx="5651653" cy="707886"/>
          </a:xfrm>
          <a:prstGeom prst="rect">
            <a:avLst/>
          </a:prstGeom>
          <a:gradFill flip="none" rotWithShape="1">
            <a:gsLst>
              <a:gs pos="0">
                <a:srgbClr val="006071">
                  <a:shade val="30000"/>
                  <a:satMod val="115000"/>
                </a:srgbClr>
              </a:gs>
              <a:gs pos="50000">
                <a:srgbClr val="006071">
                  <a:shade val="67500"/>
                  <a:satMod val="115000"/>
                </a:srgbClr>
              </a:gs>
              <a:gs pos="100000">
                <a:srgbClr val="006071">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smtClean="0"/>
              <a:t>Randomness in Universe</a:t>
            </a:r>
            <a:endParaRPr lang="en-US" sz="4000" b="1" dirty="0"/>
          </a:p>
        </p:txBody>
      </p:sp>
      <p:sp>
        <p:nvSpPr>
          <p:cNvPr id="8" name="TextBox 7"/>
          <p:cNvSpPr txBox="1"/>
          <p:nvPr/>
        </p:nvSpPr>
        <p:spPr>
          <a:xfrm>
            <a:off x="143219" y="955934"/>
            <a:ext cx="5662670" cy="2862322"/>
          </a:xfrm>
          <a:prstGeom prst="rect">
            <a:avLst/>
          </a:prstGeom>
          <a:gradFill flip="none" rotWithShape="1">
            <a:gsLst>
              <a:gs pos="0">
                <a:srgbClr val="006071">
                  <a:shade val="30000"/>
                  <a:satMod val="115000"/>
                </a:srgbClr>
              </a:gs>
              <a:gs pos="50000">
                <a:srgbClr val="006071">
                  <a:shade val="67500"/>
                  <a:satMod val="115000"/>
                </a:srgbClr>
              </a:gs>
              <a:gs pos="100000">
                <a:srgbClr val="006071">
                  <a:shade val="100000"/>
                  <a:satMod val="115000"/>
                </a:srgbClr>
              </a:gs>
            </a:gsLst>
            <a:lin ang="16200000" scaled="1"/>
            <a:tileRect/>
          </a:gradFill>
          <a:ln>
            <a:solidFill>
              <a:schemeClr val="bg2">
                <a:lumMod val="40000"/>
                <a:lumOff val="60000"/>
              </a:schemeClr>
            </a:solidFill>
          </a:ln>
        </p:spPr>
        <p:txBody>
          <a:bodyPr wrap="square" rtlCol="0">
            <a:spAutoFit/>
          </a:bodyPr>
          <a:lstStyle/>
          <a:p>
            <a:r>
              <a:rPr lang="en-US" dirty="0" smtClean="0"/>
              <a:t>In order to make something non deterministic randomness must exists so that we can say this object can go in these possible states hence it not controlled or governed by natural rules sadly Radom number don’t exist either in nature or in our computer technology hence pattern exists and where pattern exist predictability exist and where predictability exists patterns and structure exists. </a:t>
            </a:r>
          </a:p>
          <a:p>
            <a:endParaRPr lang="en-US" dirty="0"/>
          </a:p>
          <a:p>
            <a:r>
              <a:rPr lang="en-US" dirty="0" smtClean="0"/>
              <a:t>No matter how difficult detection of pattern it is theoretically possible</a:t>
            </a:r>
            <a:endParaRPr lang="en-US" dirty="0"/>
          </a:p>
        </p:txBody>
      </p:sp>
      <p:pic>
        <p:nvPicPr>
          <p:cNvPr id="1026" name="Picture 2" descr="Image result for deterministic finite automat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80105" y="143219"/>
            <a:ext cx="5667375" cy="5210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599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r="11614"/>
          <a:stretch/>
        </p:blipFill>
        <p:spPr>
          <a:xfrm>
            <a:off x="0" y="0"/>
            <a:ext cx="12184656" cy="6858000"/>
          </a:xfrm>
          <a:prstGeom prst="rect">
            <a:avLst/>
          </a:prstGeom>
        </p:spPr>
      </p:pic>
      <p:sp>
        <p:nvSpPr>
          <p:cNvPr id="5" name="TextBox 4"/>
          <p:cNvSpPr txBox="1"/>
          <p:nvPr/>
        </p:nvSpPr>
        <p:spPr>
          <a:xfrm>
            <a:off x="7546554" y="143219"/>
            <a:ext cx="4472848"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err="1" smtClean="0"/>
              <a:t>Matbot</a:t>
            </a:r>
            <a:r>
              <a:rPr lang="en-US" sz="4000" b="1" dirty="0" smtClean="0"/>
              <a:t> Decoder</a:t>
            </a:r>
            <a:endParaRPr lang="en-US" sz="4000" b="1" dirty="0"/>
          </a:p>
        </p:txBody>
      </p:sp>
      <p:sp>
        <p:nvSpPr>
          <p:cNvPr id="6" name="TextBox 5"/>
          <p:cNvSpPr txBox="1"/>
          <p:nvPr/>
        </p:nvSpPr>
        <p:spPr>
          <a:xfrm>
            <a:off x="7535537" y="955934"/>
            <a:ext cx="4483865" cy="5355312"/>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16200000" scaled="1"/>
            <a:tileRect/>
          </a:gradFill>
          <a:ln>
            <a:solidFill>
              <a:schemeClr val="bg2">
                <a:lumMod val="40000"/>
                <a:lumOff val="60000"/>
              </a:schemeClr>
            </a:solidFill>
          </a:ln>
        </p:spPr>
        <p:txBody>
          <a:bodyPr wrap="square" rtlCol="0">
            <a:spAutoFit/>
          </a:bodyPr>
          <a:lstStyle/>
          <a:p>
            <a:r>
              <a:rPr lang="en-US" dirty="0" smtClean="0"/>
              <a:t>This software is actually in its infancy state but here is what we have done so far</a:t>
            </a:r>
          </a:p>
          <a:p>
            <a:endParaRPr lang="en-US" dirty="0"/>
          </a:p>
          <a:p>
            <a:pPr marL="342900" indent="-342900">
              <a:buFont typeface="+mj-lt"/>
              <a:buAutoNum type="arabicPeriod"/>
            </a:pPr>
            <a:r>
              <a:rPr lang="en-US" dirty="0" smtClean="0"/>
              <a:t>Its Language Independent</a:t>
            </a:r>
          </a:p>
          <a:p>
            <a:pPr marL="342900" indent="-342900">
              <a:buFont typeface="+mj-lt"/>
              <a:buAutoNum type="arabicPeriod"/>
            </a:pPr>
            <a:r>
              <a:rPr lang="en-US" dirty="0" smtClean="0"/>
              <a:t>CMD Based Software</a:t>
            </a:r>
          </a:p>
          <a:p>
            <a:pPr marL="342900" indent="-342900">
              <a:buFont typeface="+mj-lt"/>
              <a:buAutoNum type="arabicPeriod"/>
            </a:pPr>
            <a:r>
              <a:rPr lang="en-US" dirty="0" smtClean="0"/>
              <a:t>Easy Project General Information Metrics</a:t>
            </a:r>
          </a:p>
          <a:p>
            <a:pPr marL="342900" indent="-342900">
              <a:buFont typeface="+mj-lt"/>
              <a:buAutoNum type="arabicPeriod"/>
            </a:pPr>
            <a:r>
              <a:rPr lang="en-US" dirty="0" smtClean="0"/>
              <a:t>Built-in Regex Support</a:t>
            </a:r>
          </a:p>
          <a:p>
            <a:pPr marL="342900" indent="-342900">
              <a:buFont typeface="+mj-lt"/>
              <a:buAutoNum type="arabicPeriod"/>
            </a:pPr>
            <a:r>
              <a:rPr lang="en-US" dirty="0" smtClean="0"/>
              <a:t>Built-in Language parsing Support</a:t>
            </a:r>
          </a:p>
          <a:p>
            <a:pPr marL="342900" indent="-342900">
              <a:buFont typeface="+mj-lt"/>
              <a:buAutoNum type="arabicPeriod"/>
            </a:pPr>
            <a:r>
              <a:rPr lang="en-US" dirty="0" smtClean="0"/>
              <a:t>Highly Customized ML Model training support</a:t>
            </a:r>
          </a:p>
          <a:p>
            <a:pPr marL="342900" indent="-342900">
              <a:buFont typeface="+mj-lt"/>
              <a:buAutoNum type="arabicPeriod"/>
            </a:pPr>
            <a:r>
              <a:rPr lang="en-US" dirty="0" smtClean="0"/>
              <a:t>Auto Generated UML Diagrams</a:t>
            </a:r>
          </a:p>
          <a:p>
            <a:pPr marL="342900" indent="-342900">
              <a:buFont typeface="+mj-lt"/>
              <a:buAutoNum type="arabicPeriod"/>
            </a:pPr>
            <a:r>
              <a:rPr lang="en-US" dirty="0" smtClean="0"/>
              <a:t>Code Smells Detection Supported</a:t>
            </a:r>
          </a:p>
          <a:p>
            <a:pPr marL="342900" indent="-342900">
              <a:buFont typeface="+mj-lt"/>
              <a:buAutoNum type="arabicPeriod"/>
            </a:pPr>
            <a:r>
              <a:rPr lang="en-US" dirty="0" smtClean="0"/>
              <a:t>Multiple filters and Code History</a:t>
            </a:r>
          </a:p>
          <a:p>
            <a:pPr marL="342900" indent="-342900">
              <a:buFont typeface="+mj-lt"/>
              <a:buAutoNum type="arabicPeriod"/>
            </a:pPr>
            <a:r>
              <a:rPr lang="en-US" dirty="0" smtClean="0"/>
              <a:t>Reality Decoding Plugin Developed to Directly feed data to our Software</a:t>
            </a:r>
          </a:p>
          <a:p>
            <a:pPr marL="342900" indent="-342900">
              <a:buFont typeface="+mj-lt"/>
              <a:buAutoNum type="arabicPeriod"/>
            </a:pPr>
            <a:r>
              <a:rPr lang="en-US" dirty="0" smtClean="0"/>
              <a:t>Code Learning Model that would become better and better in understanding code as time passes</a:t>
            </a:r>
          </a:p>
          <a:p>
            <a:pPr marL="342900" indent="-342900">
              <a:buFont typeface="+mj-lt"/>
              <a:buAutoNum type="arabicPeriod"/>
            </a:pPr>
            <a:endParaRPr lang="en-US" dirty="0"/>
          </a:p>
        </p:txBody>
      </p:sp>
    </p:spTree>
    <p:extLst>
      <p:ext uri="{BB962C8B-B14F-4D97-AF65-F5344CB8AC3E}">
        <p14:creationId xmlns:p14="http://schemas.microsoft.com/office/powerpoint/2010/main" val="3817626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15322" b="4847"/>
          <a:stretch/>
        </p:blipFill>
        <p:spPr>
          <a:xfrm>
            <a:off x="0" y="0"/>
            <a:ext cx="12192000" cy="6858000"/>
          </a:xfrm>
          <a:prstGeom prst="rect">
            <a:avLst/>
          </a:prstGeom>
        </p:spPr>
      </p:pic>
      <p:sp>
        <p:nvSpPr>
          <p:cNvPr id="5" name="TextBox 4"/>
          <p:cNvSpPr txBox="1"/>
          <p:nvPr/>
        </p:nvSpPr>
        <p:spPr>
          <a:xfrm>
            <a:off x="7546554" y="143219"/>
            <a:ext cx="4472848"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smtClean="0"/>
              <a:t>General Metrics</a:t>
            </a:r>
            <a:endParaRPr lang="en-US" sz="4000" b="1" dirty="0"/>
          </a:p>
        </p:txBody>
      </p:sp>
    </p:spTree>
    <p:extLst>
      <p:ext uri="{BB962C8B-B14F-4D97-AF65-F5344CB8AC3E}">
        <p14:creationId xmlns:p14="http://schemas.microsoft.com/office/powerpoint/2010/main" val="32622390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14006" b="2905"/>
          <a:stretch/>
        </p:blipFill>
        <p:spPr>
          <a:xfrm>
            <a:off x="0" y="1"/>
            <a:ext cx="12192000" cy="6852492"/>
          </a:xfrm>
          <a:prstGeom prst="rect">
            <a:avLst/>
          </a:prstGeom>
        </p:spPr>
      </p:pic>
      <p:sp>
        <p:nvSpPr>
          <p:cNvPr id="5" name="TextBox 4"/>
          <p:cNvSpPr txBox="1"/>
          <p:nvPr/>
        </p:nvSpPr>
        <p:spPr>
          <a:xfrm>
            <a:off x="7546554" y="143219"/>
            <a:ext cx="4472848"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smtClean="0"/>
              <a:t>Regex Patterns</a:t>
            </a:r>
            <a:endParaRPr lang="en-US" sz="4000" b="1" dirty="0"/>
          </a:p>
        </p:txBody>
      </p:sp>
    </p:spTree>
    <p:extLst>
      <p:ext uri="{BB962C8B-B14F-4D97-AF65-F5344CB8AC3E}">
        <p14:creationId xmlns:p14="http://schemas.microsoft.com/office/powerpoint/2010/main" val="39246441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14097" b="3530"/>
          <a:stretch/>
        </p:blipFill>
        <p:spPr>
          <a:xfrm>
            <a:off x="0" y="11017"/>
            <a:ext cx="12192000" cy="6841475"/>
          </a:xfrm>
          <a:prstGeom prst="rect">
            <a:avLst/>
          </a:prstGeom>
        </p:spPr>
      </p:pic>
      <p:sp>
        <p:nvSpPr>
          <p:cNvPr id="5" name="TextBox 4"/>
          <p:cNvSpPr txBox="1"/>
          <p:nvPr/>
        </p:nvSpPr>
        <p:spPr>
          <a:xfrm>
            <a:off x="7546554" y="143219"/>
            <a:ext cx="4472848"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smtClean="0"/>
              <a:t>Parsing Extraction</a:t>
            </a:r>
            <a:endParaRPr lang="en-US" sz="4000" b="1" dirty="0"/>
          </a:p>
        </p:txBody>
      </p:sp>
    </p:spTree>
    <p:extLst>
      <p:ext uri="{BB962C8B-B14F-4D97-AF65-F5344CB8AC3E}">
        <p14:creationId xmlns:p14="http://schemas.microsoft.com/office/powerpoint/2010/main" val="1387725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b="2108"/>
          <a:stretch/>
        </p:blipFill>
        <p:spPr>
          <a:xfrm>
            <a:off x="0" y="-5509"/>
            <a:ext cx="12192000" cy="6863509"/>
          </a:xfrm>
          <a:prstGeom prst="rect">
            <a:avLst/>
          </a:prstGeom>
        </p:spPr>
      </p:pic>
      <p:sp>
        <p:nvSpPr>
          <p:cNvPr id="5" name="TextBox 4"/>
          <p:cNvSpPr txBox="1"/>
          <p:nvPr/>
        </p:nvSpPr>
        <p:spPr>
          <a:xfrm>
            <a:off x="6180462" y="143219"/>
            <a:ext cx="5838939" cy="707886"/>
          </a:xfrm>
          <a:prstGeom prst="rect">
            <a:avLst/>
          </a:prstGeom>
          <a:gradFill flip="none" rotWithShape="1">
            <a:gsLst>
              <a:gs pos="0">
                <a:srgbClr val="0C4A85">
                  <a:shade val="30000"/>
                  <a:satMod val="115000"/>
                </a:srgbClr>
              </a:gs>
              <a:gs pos="50000">
                <a:srgbClr val="0C4A85">
                  <a:shade val="67500"/>
                  <a:satMod val="115000"/>
                </a:srgbClr>
              </a:gs>
              <a:gs pos="100000">
                <a:srgbClr val="0C4A85">
                  <a:shade val="100000"/>
                  <a:satMod val="115000"/>
                </a:srgbClr>
              </a:gs>
            </a:gsLst>
            <a:lin ang="5400000" scaled="1"/>
            <a:tileRect/>
          </a:gradFill>
          <a:ln>
            <a:solidFill>
              <a:schemeClr val="bg2">
                <a:lumMod val="40000"/>
                <a:lumOff val="60000"/>
              </a:schemeClr>
            </a:solidFill>
          </a:ln>
        </p:spPr>
        <p:txBody>
          <a:bodyPr wrap="square" rtlCol="0">
            <a:spAutoFit/>
          </a:bodyPr>
          <a:lstStyle/>
          <a:p>
            <a:pPr algn="ctr"/>
            <a:r>
              <a:rPr lang="en-US" sz="4000" b="1" dirty="0" smtClean="0"/>
              <a:t>Machine Learning Model</a:t>
            </a:r>
            <a:endParaRPr lang="en-US" sz="4000" b="1" dirty="0"/>
          </a:p>
        </p:txBody>
      </p:sp>
    </p:spTree>
    <p:extLst>
      <p:ext uri="{BB962C8B-B14F-4D97-AF65-F5344CB8AC3E}">
        <p14:creationId xmlns:p14="http://schemas.microsoft.com/office/powerpoint/2010/main" val="31744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docProps/app.xml><?xml version="1.0" encoding="utf-8"?>
<Properties xmlns="http://schemas.openxmlformats.org/officeDocument/2006/extended-properties" xmlns:vt="http://schemas.openxmlformats.org/officeDocument/2006/docPropsVTypes">
  <Template>TM03457452[[fn=Celestial]]</Template>
  <TotalTime>3047</TotalTime>
  <Words>373</Words>
  <Application>Microsoft Office PowerPoint</Application>
  <PresentationFormat>Widescreen</PresentationFormat>
  <Paragraphs>39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Celestial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Morgan Freeman</dc:creator>
  <cp:lastModifiedBy>Morgan Freeman</cp:lastModifiedBy>
  <cp:revision>30</cp:revision>
  <dcterms:created xsi:type="dcterms:W3CDTF">2019-05-23T18:48:36Z</dcterms:created>
  <dcterms:modified xsi:type="dcterms:W3CDTF">2019-05-28T06:59:13Z</dcterms:modified>
</cp:coreProperties>
</file>

<file path=docProps/thumbnail.jpeg>
</file>